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1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15BB7-2B38-B445-97D3-7C922691B0ED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AD504-F218-CE4C-A8C3-9897504CB8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621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D504-F218-CE4C-A8C3-9897504CB81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658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D504-F218-CE4C-A8C3-9897504CB81A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197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D504-F218-CE4C-A8C3-9897504CB81A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56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9AD504-F218-CE4C-A8C3-9897504CB81A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797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B5ACAD-B337-9E31-B679-286E435DBF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8D80270-C9A8-CE3F-B9F0-A16160D31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C4D4DE5-18BC-6F0A-BB47-35BF042C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B8A2C6-A693-69C0-D677-7F8EFC67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2419F1C-B51D-E9F1-5639-EDCADEC2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594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B6C83A-7E64-E847-15DC-9A67466A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8B2750A7-630E-E0D3-7D93-35288BD5B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6130A86-9150-A107-59EF-3430268F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EE89A38-C525-8DE9-3EA6-7F1980B5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3E0872A-5CF1-0060-90E8-3199AB62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9518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985DDC0A-1832-0566-FC0D-9C8B94D5F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CFD10BB-AACE-38F0-D5D9-8BADAB0EE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81BBE01-575C-ACA8-34A8-A9C01D77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09352CB-3339-D7DD-031D-E4DF43249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B316543-9F44-99E4-5490-62BB7426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8677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AA7E46-F945-64B1-B888-10268FBF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297C12A-0EDD-6858-683F-0550F29B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ADF0BF8-326E-E52F-8980-9898FE5E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8183D82-4C38-C86C-465D-AA07DE79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98A5C33-0260-0AE7-7E8E-00E284A1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516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F39B58-9409-515D-E742-0AB3007E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56AD03F-5BCE-58A3-C68C-C8B102AD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33E9B8A-BA70-A18E-DB90-E56DD7B6A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5AC3D1D-D20D-453D-FA55-EB0F3B1F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E98D7D0-FA42-10C7-F292-5B1D04C61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558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C737B6-A64D-0513-F85C-54B8CC33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EE85F9-5FB7-AD77-3D26-D237BAC019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CA5DA0F-C731-35D7-F834-E6227971A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701D88C-CCFF-5B7D-E4E5-7D9A00B7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08EAD26-79AC-5CEE-7A32-C17609A3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0295762-FAF5-F6B7-DB76-43267D67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389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71BBFC-6580-D691-C209-4FC0B62C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23BB6C8-F796-9E92-7680-8582264B0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A0CD02F-2905-D043-3C09-D93808F51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9EC87F8-E357-CF7C-245B-57C557F9AD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C6A5C9B4-AE4D-67E5-9CE4-DC94E98FC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440D73CA-F4BA-BA14-752E-FF7D8820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574837D-6242-4368-068A-0182D2C4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89D2F8E-9DB0-C2DA-D333-E99A6338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0077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701C82-0FC6-E6AC-F448-40B5BA04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186D651-4041-DA46-28B8-6B392B0E6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81CBCFD-5021-E3BA-044B-377B200D6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9684310-DB3B-B00E-22DB-FD877DAE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797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A5E1D246-3E13-FB73-B1C1-0C5E76BC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7D55C0B3-BE2D-49A3-B64D-23BF31EA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F7DA143-7870-6E25-6649-4313305A1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260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AEB79CC-D666-0F3F-255D-9FB6F1F6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0C288BD-0A06-0CE4-6439-80FD5EDF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6E070D7-4E5E-0741-3402-C3D4A2B17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50C273B-0EF8-ACD2-E97D-E7568441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4ED0454-FDA2-762A-4798-33772C2AF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6A5D541E-BF75-3FAB-DAD2-85EF2D92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915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72F4EA-83C1-7EDB-7100-27ACF4D02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0CBC85B-B538-3232-B35E-1CDCD8228A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2595780-AC41-BA49-BBFE-1D31EE87C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977CF92-4E49-9DA7-50C5-674EF826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CD48A93-9155-1CD6-15B1-827446D9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CB08E11-EB9D-4BC2-97A0-7E42FC0A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25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637C8F1D-83AD-F1FA-9E3A-82093E73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7C4BC20-14E8-968C-6FD6-EFFF27E9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EB75293-D644-F8D1-E7E0-97003ACF1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C9F439-E370-AB48-A7C4-3EDDB6166284}" type="datetimeFigureOut">
              <a:rPr lang="pl-PL" smtClean="0"/>
              <a:t>3.04.2025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EB062AA-5451-FC20-7793-80D21338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35FF88C-E0B9-9672-5027-0DCB6CA83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5B3B8-99DB-5941-993C-CD6C6267B3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11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1D2935-DC17-F333-7E1C-B9F063088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493" y="2778825"/>
            <a:ext cx="9144000" cy="2633353"/>
          </a:xfrm>
        </p:spPr>
        <p:txBody>
          <a:bodyPr>
            <a:normAutofit/>
          </a:bodyPr>
          <a:lstStyle/>
          <a:p>
            <a:r>
              <a:rPr lang="pl-PL" sz="4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Analiza danych pacjentek z rakiem piersi</a:t>
            </a:r>
            <a:br>
              <a:rPr lang="pl-PL" sz="4000" b="1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l-PL" sz="4000" b="1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l-PL" sz="4000" b="1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l-PL" sz="40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010BCC8-AF27-46DE-A5D2-0F5A253E9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148" y="665018"/>
            <a:ext cx="9824852" cy="6353298"/>
          </a:xfrm>
        </p:spPr>
        <p:txBody>
          <a:bodyPr>
            <a:normAutofit/>
          </a:bodyPr>
          <a:lstStyle/>
          <a:p>
            <a:r>
              <a:rPr lang="pl-PL">
                <a:latin typeface="Times New Roman" panose="02020603050405020304" pitchFamily="18" charset="0"/>
                <a:cs typeface="Times New Roman" panose="02020603050405020304" pitchFamily="18" charset="0"/>
              </a:rPr>
              <a:t>Metody systemowe i decyzyjne</a:t>
            </a:r>
            <a:endParaRPr lang="pl-PL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sz="4000" i="1">
                <a:latin typeface="Times New Roman" panose="02020603050405020304" pitchFamily="18" charset="0"/>
                <a:cs typeface="Times New Roman" panose="02020603050405020304" pitchFamily="18" charset="0"/>
              </a:rPr>
              <a:t>Raport z części I projektu</a:t>
            </a:r>
          </a:p>
          <a:p>
            <a:endParaRPr lang="pl-PL" sz="40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sz="4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pl-PL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l-PL" sz="1700">
                <a:latin typeface="Times New Roman" panose="02020603050405020304" pitchFamily="18" charset="0"/>
                <a:cs typeface="Times New Roman" panose="02020603050405020304" pitchFamily="18" charset="0"/>
              </a:rPr>
              <a:t>Róża Mazurek 280508</a:t>
            </a:r>
            <a:endParaRPr lang="pl-PL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1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51E657-19CA-D6AD-11D5-4CF68DE3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9" y="0"/>
            <a:ext cx="10515600" cy="1325563"/>
          </a:xfrm>
        </p:spPr>
        <p:txBody>
          <a:bodyPr>
            <a:normAutofit/>
          </a:bodyPr>
          <a:lstStyle/>
          <a:p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Coś więcej o 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Progresterone</a:t>
            </a:r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 na podstawie histogramu warunkowego 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6E4A6087-9828-E7EB-25DE-D616209E1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931" y="1453664"/>
            <a:ext cx="6735305" cy="5054319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8A544F68-DADF-CA72-8B9A-84C1BFFE004E}"/>
              </a:ext>
            </a:extLst>
          </p:cNvPr>
          <p:cNvSpPr txBox="1"/>
          <p:nvPr/>
        </p:nvSpPr>
        <p:spPr>
          <a:xfrm>
            <a:off x="7687159" y="2565051"/>
            <a:ext cx="42659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Wykres ukazuje liczbę pacjentek z guzem danej wielkości podzielonych ze względu na obecność receptorów hormonalnych na komórkach raka. </a:t>
            </a:r>
          </a:p>
          <a:p>
            <a:pPr algn="just"/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Widzimy, że niezależnie od wielkości guza zdecydowana większość pacjentek  posiada </a:t>
            </a:r>
            <a:r>
              <a:rPr lang="pl-PL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komórki nowotworowe, które mają receptory </a:t>
            </a:r>
            <a:r>
              <a:rPr lang="pl-PL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progesteronowe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Progresterone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 </a:t>
            </a:r>
            <a:r>
              <a:rPr lang="pl-P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 </a:t>
            </a:r>
            <a:r>
              <a:rPr lang="pl-PL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oznacza lepszą odpowiedź na terapię hormonalną, która często stosowana jest w leczeniu raka piersi.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449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A60350-0B27-B7B9-2B08-3ABEA72A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Wpływ cechy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diagnozę oraz klasyfikacje pacjentek do odpowiedniej N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podstawie analizy wykresu typu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Boxplot</a:t>
            </a:r>
            <a:endParaRPr lang="pl-P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A3D32B15-E4A6-45F4-34D2-AB4D75951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577" y="1599663"/>
            <a:ext cx="6767235" cy="365867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F573337-4FA7-4E89-7047-8A91C17E51DC}"/>
              </a:ext>
            </a:extLst>
          </p:cNvPr>
          <p:cNvSpPr txBox="1"/>
          <p:nvPr/>
        </p:nvSpPr>
        <p:spPr>
          <a:xfrm>
            <a:off x="1599678" y="5477212"/>
            <a:ext cx="8673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wskaźnik, który informuje o liczbie węzłów chłonnych, w których wykryto obecność komórek nowotworowych. Z kolei w diagnozie i klasyfikacji raka piersi, parametr N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odzwierciedla stopień zajęcia regionalnych węzłów chłonnych przez komórki nowotworowe. Jest to zatem miara bezpośrednio powiązana z cechą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 doskonale ilustruje powyższy wykres </a:t>
            </a:r>
            <a:r>
              <a:rPr lang="pl-PL" sz="1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oxplot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3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3F2173-C782-BD46-B34E-763A9F29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Wpływ receptorów estrogenowych oraz 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progresteronowych</a:t>
            </a:r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 wielkość raka oraz liczbę węzłów chłonnych z wykrytymi komórkami nowotworowymi na podstawie analizy 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E5B6501-1B1C-E7C9-D5D5-F16E27F9A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886200"/>
            <a:ext cx="6172200" cy="29718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FBC51058-7CB4-2433-F3D1-74B44418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3286"/>
            <a:ext cx="6494361" cy="2693249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7AE23120-0296-8BEF-1D46-0B601359CB8B}"/>
              </a:ext>
            </a:extLst>
          </p:cNvPr>
          <p:cNvSpPr txBox="1"/>
          <p:nvPr/>
        </p:nvSpPr>
        <p:spPr>
          <a:xfrm>
            <a:off x="7002290" y="1880503"/>
            <a:ext cx="46989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heatmapy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możemy zobaczyć , że brak receptorów estrogenowych (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ma minimalnie większy wpływ na większą średnią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liczbę węzłów chłonnych, w których wykryto obecność komórek nowotworowych niż brak receptorów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progresteronowych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, a brak obu wpływa na zdecydowanie największą średnią liczbę przerzutów na węzły chłonne.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47130FF-1EAE-7B85-B900-514917324F76}"/>
              </a:ext>
            </a:extLst>
          </p:cNvPr>
          <p:cNvSpPr txBox="1"/>
          <p:nvPr/>
        </p:nvSpPr>
        <p:spPr>
          <a:xfrm>
            <a:off x="578032" y="4615438"/>
            <a:ext cx="5517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heatmapy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możemy zobaczyć , że brak receptorów estrogenowych (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ma  największy wpływ na średni rozmiar raka, niezależnie od  obecności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receptorów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progresteronowych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Tak samo jak w przypadku poprzedniej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heatmapy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można zauważyć iż obecność zarówno receptorów estrogenowych oraz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progresteronowych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daje najlepsze rokowania – średnio najmniej przerzutów na węzły chłonne oraz najmniejszy </a:t>
            </a:r>
            <a:r>
              <a:rPr lang="pl-PL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średni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rozmiar nowotworu.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48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903642-6420-4BA5-01EB-B3CBF4D0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wpływu wieku oraz rasy pacjentek na wielkość nowotworu na podstawie 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heatmapy</a:t>
            </a:r>
            <a:endParaRPr lang="pl-PL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C305AC-A793-3B82-8ED2-DB58DB66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F1808C4-61E9-D935-C290-A96D582B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11" y="1415278"/>
            <a:ext cx="11643977" cy="3671277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C05A4ECC-5A30-FF1D-F2EA-7EFC18EF545C}"/>
              </a:ext>
            </a:extLst>
          </p:cNvPr>
          <p:cNvSpPr txBox="1"/>
          <p:nvPr/>
        </p:nvSpPr>
        <p:spPr>
          <a:xfrm>
            <a:off x="838200" y="5154705"/>
            <a:ext cx="10718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heatmapy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możemy odczytać, że większe rozmiary raka częściej występują u młodszych pacjentek, niezależnie od ich rasy.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Heatmapa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pokazuje również, że dla kobiet o rasie białej (White) wartości wielkości nowotworu przyjmują stosunkowo podobne wartości, wahające się wokół 30 mm dla większości przedziałów wiekowych. Natomiast dla kobiet o rasie czarnej (Black) oraz innych ras (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wielkości guza są bardziej zróżnicowane w zależności od wieku pacjentek. W tym przypadku jednak trudno określić jakąkolwiek jednoznaczną zależność.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03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F0EC42-33EE-E2B3-ACA5-18E34CD92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95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czynników wpływających na czas życia pacjentek z rakiem piersi na podstawie wykresów regresji liniowej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CCBC26CE-C394-1ED6-697B-2DC307AB7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65224"/>
            <a:ext cx="6012463" cy="4057634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32F32E1-685A-DEA9-8F8E-215EC755E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540" y="1258488"/>
            <a:ext cx="6012463" cy="416437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B9BFCFE5-7E46-7BD1-DF44-4CA0278A9E97}"/>
              </a:ext>
            </a:extLst>
          </p:cNvPr>
          <p:cNvSpPr txBox="1"/>
          <p:nvPr/>
        </p:nvSpPr>
        <p:spPr>
          <a:xfrm>
            <a:off x="415871" y="5599512"/>
            <a:ext cx="11360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Wykresy przedstawiają wpływ liczby węzłów chłonnych z komórkami nowotworowymi oraz wielkości raka na czas życia pacjentek. Z pierwszego wykresu wynika, że wraz ze wzrostem liczby przerzutów raka do węzłów chłonnych, czas życia pacjentki skraca się proporcjonalnie. Drugi wykres pokazuje, że większa wielkość guza wiąże się z krótszym czasem życia, jednak spadek ten nie jest tak drastyczny jak w przypadku pierwszego wykresu.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39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0FD2776-FBC2-844D-77BC-305671B7F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74" y="4876829"/>
            <a:ext cx="4918290" cy="12336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1400" b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Nowotwory o lepszym zróżnicowaniu (dobrze i umiarkowanie zróżnicowane) dominują w centralnej i górnej części wykresu. Z kolei nowotwory słabo zróżnicowane i niezróżnicowane skupiają się głównie na dole. To wskazuje, że poziom zróżnicowania wpływa na strukturę danych i może być kluczowym czynnikiem w analizie nowotworów.</a:t>
            </a:r>
            <a:endParaRPr lang="pl-PL" sz="1400" dirty="0"/>
          </a:p>
          <a:p>
            <a:pPr marL="0" indent="0">
              <a:buNone/>
            </a:pP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8C38888D-AA32-75AD-32E1-FE2C066EC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63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Wizualizacja danych przy pomocy redukcji wymiarowości t-SNE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A1F6FDE-7FB7-5E9C-7184-B46BB071B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756"/>
            <a:ext cx="5572125" cy="4238563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F7EFE612-E51A-9EA3-7D3C-6B161E54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97" y="764883"/>
            <a:ext cx="5452457" cy="4144436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C64DAF9-AB89-4786-9EDA-8C1C245EB5C5}"/>
              </a:ext>
            </a:extLst>
          </p:cNvPr>
          <p:cNvSpPr txBox="1"/>
          <p:nvPr/>
        </p:nvSpPr>
        <p:spPr>
          <a:xfrm>
            <a:off x="6096000" y="4789108"/>
            <a:ext cx="5782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Widać, że większość przypadków należy do niższych stopni (1, 2, 3), które dominują w wykresie. Można zauważyć, że przypadki o tej samej złośliwości grupują się w określonych obszarach, co sugeruje, że mają podobne cechy w przestrzeni cechowej.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8EADD6AE-26AD-B78D-8F27-5D0B2979CBBB}"/>
              </a:ext>
            </a:extLst>
          </p:cNvPr>
          <p:cNvSpPr txBox="1"/>
          <p:nvPr/>
        </p:nvSpPr>
        <p:spPr>
          <a:xfrm>
            <a:off x="224826" y="6110500"/>
            <a:ext cx="1214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ciekawe redukcja wymiarowości t-SNE dla cechy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oraz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dała takie same wizualizacje co może oznaczać istnieje bardzo silna korelacja między tymi cechami. W rzeczywistości klasyfikacja w jakim stopniu (Grade)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nowotwora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pacjentki opiera się na analizie cechy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(zróżnicowanie raka)</a:t>
            </a:r>
          </a:p>
        </p:txBody>
      </p:sp>
    </p:spTree>
    <p:extLst>
      <p:ext uri="{BB962C8B-B14F-4D97-AF65-F5344CB8AC3E}">
        <p14:creationId xmlns:p14="http://schemas.microsoft.com/office/powerpoint/2010/main" val="2731871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C90F22-E21B-CFBF-2F9C-6F51E98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888298A-7A91-0FA2-F71D-73F0060DD989}"/>
              </a:ext>
            </a:extLst>
          </p:cNvPr>
          <p:cNvSpPr txBox="1"/>
          <p:nvPr/>
        </p:nvSpPr>
        <p:spPr>
          <a:xfrm>
            <a:off x="939665" y="5367366"/>
            <a:ext cx="10569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Podsumowując, wykresy pokazują, że stopień złośliwości, stadium zaawansowania i różnicowanie nowotworów mają silny wpływ na strukturę danych i tworzą wyraźne skupiska w przestrzeni t-SNE. Można wyciągnąć wniosek, że cechy te są istotnymi zmiennymi w analizie nowotworów.</a:t>
            </a:r>
            <a:endParaRPr lang="pl-P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697A7814-B92F-E448-05B6-714E97DE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491" y="222698"/>
            <a:ext cx="6539378" cy="4944614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51FF30B-6572-1C27-4976-EDD43F66A4E5}"/>
              </a:ext>
            </a:extLst>
          </p:cNvPr>
          <p:cNvSpPr txBox="1"/>
          <p:nvPr/>
        </p:nvSpPr>
        <p:spPr>
          <a:xfrm>
            <a:off x="7721201" y="1690688"/>
            <a:ext cx="32889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 tym przypadku większość próbek reprezentuje nowotwory w stadium regionalnym, które są rozmieszczone równomiernie w całej przestrzeni t-SNE. Natomiast nowotwory w stadium odległym tworzą wyraźnie odseparowaną grupę w prawej części wykresu. Może to sugerować, że nowotwory w stadium odległym mają istotnie odmienne cechy od tych w stadium regionalnym</a:t>
            </a:r>
            <a:endParaRPr lang="pl-P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830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DEF363-1116-C8EB-C2AD-50075D09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Informacje wstępne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1B6E78-4980-0F3C-EB4E-5C04AFC04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2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 zbiór danych dotyczący pacjentek z rakiem piersi pochodzi z Programu SEER z 2017 roku, prowadzonego przez Narodowy Instytut Raka (NCI), który dostarcza informacji na temat statystyk dotyczących nowotworów w populacji. Zbiór danych obejmuje kobiety z rakiem przewodowym i zrazikowym piersi, u których diagnozę postawiono w latach 2006–2010.Do analizy włączono 4024 pacjentki.</a:t>
            </a: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l-PL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Wybrany zbiór danych zawiera 4024 rekordy oraz 16 cech, w tym 5 cech numerycznych oraz 11 cech kategorialnych.</a:t>
            </a:r>
          </a:p>
          <a:p>
            <a:pPr marL="0" indent="0">
              <a:buNone/>
            </a:pPr>
            <a:endParaRPr lang="pl-PL" sz="20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l-P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5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6CB80E1-35A6-18E9-A0C4-A338DCF09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120"/>
            <a:ext cx="10515600" cy="703654"/>
          </a:xfrm>
        </p:spPr>
        <p:txBody>
          <a:bodyPr>
            <a:noAutofit/>
          </a:bodyPr>
          <a:lstStyle/>
          <a:p>
            <a:r>
              <a:rPr lang="pl-P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Znaczenie poszczególnych cech zbioru danych:</a:t>
            </a:r>
          </a:p>
        </p:txBody>
      </p:sp>
      <p:graphicFrame>
        <p:nvGraphicFramePr>
          <p:cNvPr id="8" name="Symbol zastępczy zawartości 7">
            <a:extLst>
              <a:ext uri="{FF2B5EF4-FFF2-40B4-BE49-F238E27FC236}">
                <a16:creationId xmlns:a16="http://schemas.microsoft.com/office/drawing/2014/main" id="{B5C15C7E-75B1-FFF5-7D8B-A19095B82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908903"/>
              </p:ext>
            </p:extLst>
          </p:nvPr>
        </p:nvGraphicFramePr>
        <p:xfrm>
          <a:off x="838200" y="878774"/>
          <a:ext cx="10515600" cy="584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5165">
                  <a:extLst>
                    <a:ext uri="{9D8B030D-6E8A-4147-A177-3AD203B41FA5}">
                      <a16:colId xmlns:a16="http://schemas.microsoft.com/office/drawing/2014/main" val="2595933012"/>
                    </a:ext>
                  </a:extLst>
                </a:gridCol>
                <a:gridCol w="7340435">
                  <a:extLst>
                    <a:ext uri="{9D8B030D-6E8A-4147-A177-3AD203B41FA5}">
                      <a16:colId xmlns:a16="http://schemas.microsoft.com/office/drawing/2014/main" val="163592573"/>
                    </a:ext>
                  </a:extLst>
                </a:gridCol>
              </a:tblGrid>
              <a:tr h="438261">
                <a:tc>
                  <a:txBody>
                    <a:bodyPr/>
                    <a:lstStyle/>
                    <a:p>
                      <a:r>
                        <a:rPr lang="pl-PL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numeryczna, określa wiek pacjentki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259806"/>
                  </a:ext>
                </a:extLst>
              </a:tr>
              <a:tr h="398572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określa rasę pacjentki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84772"/>
                  </a:ext>
                </a:extLst>
              </a:tr>
              <a:tr h="448395">
                <a:tc>
                  <a:txBody>
                    <a:bodyPr/>
                    <a:lstStyle/>
                    <a:p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Marital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określa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stan cywilny pacjentki</a:t>
                      </a:r>
                      <a:endParaRPr lang="pl-PL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940165"/>
                  </a:ext>
                </a:extLst>
              </a:tr>
              <a:tr h="1630412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część klasyfikacji określającej stopień zaawansowania nowotworu. Opisuje rozmiar guza oraz jego lokalne rozprzestrzenienie w piersi i otaczających tkankach.</a:t>
                      </a:r>
                    </a:p>
                    <a:p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Podstawowe kategorie T: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T0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brak wykrywalnego guza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T1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guz ≤2 cm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T2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guz 2–5 cm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T3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guz &gt;5 cm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T4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guz naciekający ścianę klatki piersiowej lub skórę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058388"/>
                  </a:ext>
                </a:extLst>
              </a:tr>
              <a:tr h="1054972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 skrót od </a:t>
                      </a:r>
                      <a:r>
                        <a:rPr lang="pl-PL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Stage</a:t>
                      </a:r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Określa zajęcie regionalnych węzłów chłonnych przez komórki nowotworowe: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N0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brak przerzutów w węzłach chłonnych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N1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przerzuty w 1–3 węzłach pachowych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N2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przerzuty w 4–9 węzłach pachowych lub węzłach piersiowych wewnętrznych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N3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przerzuty w ≥10 węzłach pachowych, nadobojczykowych lub węzłach piersiowych wewnętrznych z zajętymi pachowymi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109670"/>
                  </a:ext>
                </a:extLst>
              </a:tr>
              <a:tr h="1438598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6th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odnosi się do </a:t>
                      </a:r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klasyfikacji zaawansowania raka piersi według 6. edycji AJCC ,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gdzie stopień zaawansowania nowotworu określa się na podstawie kombinacji </a:t>
                      </a:r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 (rozmiar guza), N (węzły chłonne) i M (przerzuty odległe)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IIA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T0/T1 z N1 lub T2N0 (średni guz, brak/wczesne zajęcie węzłów)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IIB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T2N1 lub T3N0 (większy guz lub zajęcie kilku węzłów)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IIIA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T0–T3 z N2 lub T3N1 (rozszerzone zajęcie węzłów)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IIIB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T4 niezależnie od N (naciekanie skóry/ściany klatki piersiowej)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IIIC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dowolne T z N3 (liczne węzły chłonne zajęte)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0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829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760218-5EF1-DF4C-84A2-4D875515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7" name="Symbol zastępczy zawartości 6">
            <a:extLst>
              <a:ext uri="{FF2B5EF4-FFF2-40B4-BE49-F238E27FC236}">
                <a16:creationId xmlns:a16="http://schemas.microsoft.com/office/drawing/2014/main" id="{7355C064-BFBF-7FD5-6EAB-731E126E5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8888929"/>
              </p:ext>
            </p:extLst>
          </p:nvPr>
        </p:nvGraphicFramePr>
        <p:xfrm>
          <a:off x="838200" y="233626"/>
          <a:ext cx="10515600" cy="6390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907">
                  <a:extLst>
                    <a:ext uri="{9D8B030D-6E8A-4147-A177-3AD203B41FA5}">
                      <a16:colId xmlns:a16="http://schemas.microsoft.com/office/drawing/2014/main" val="3437855837"/>
                    </a:ext>
                  </a:extLst>
                </a:gridCol>
                <a:gridCol w="7365693">
                  <a:extLst>
                    <a:ext uri="{9D8B030D-6E8A-4147-A177-3AD203B41FA5}">
                      <a16:colId xmlns:a16="http://schemas.microsoft.com/office/drawing/2014/main" val="1632240148"/>
                    </a:ext>
                  </a:extLst>
                </a:gridCol>
              </a:tblGrid>
              <a:tr h="2342449">
                <a:tc>
                  <a:txBody>
                    <a:bodyPr/>
                    <a:lstStyle/>
                    <a:p>
                      <a:r>
                        <a:rPr lang="pl-PL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Differentiate</a:t>
                      </a:r>
                      <a:endParaRPr lang="pl-PL" sz="16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odnosi się do 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stopnia zróżnicowania (</a:t>
                      </a:r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differentiation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komórek nowotworowych, czyli tego, jak bardzo przypominają zdrowe komórki. Jest to kluczowy czynnik prognostyczny – im mniej zróżnicowane komórki, tym bardziej agresywny nowotwór.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Stopnie zróżnicowania raka piersi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Well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differentiated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(dobrze zróżnicowany)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komórki wyglądają i zachowują się podobnie do zdrowych komórek piersi, rosną wolniej, mają lepsze rokowanie.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Moderately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differentiated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(umiarkowanie zróżnicowany)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komórki są pośrednie pod względem wyglądu i agresywności.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Poorly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differentiated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(słabo zróżnicowany)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komórki wyglądają bardzo inaczej niż zdrowe, rosną szybciej, mają większą skłonność do przerzutów.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Undifferentiated</a:t>
                      </a:r>
                      <a:r>
                        <a:rPr lang="pl-PL" sz="12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(niezróżnicowany)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komórki są całkowicie niepodobne do zdrowych, bardzo agresywne, szybki wzrost i wysokie ryzyko przerzutów.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296591"/>
                  </a:ext>
                </a:extLst>
              </a:tr>
              <a:tr h="1225550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określa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stopień złośliwości raka:</a:t>
                      </a:r>
                    </a:p>
                    <a:p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1 (niski stopień)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komórki są dobrze zróżnicowane, rak rośnie wolno, ma lepsze rokowanie.</a:t>
                      </a:r>
                    </a:p>
                    <a:p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2 (średni stopień)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umiarkowanie zróżnicowane komórki, pośrednie rokowanie.</a:t>
                      </a:r>
                    </a:p>
                    <a:p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3 (wysoki stopień)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komórki słabo zróżnicowane, szybko rosną, są bardziej agresywne.</a:t>
                      </a:r>
                    </a:p>
                    <a:p>
                      <a:r>
                        <a:rPr lang="pl-PL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Anaplastic</a:t>
                      </a:r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(Grade IV)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komórki całkowicie niezróżnicowane, bardzo agresywny typ nowotworu, szybki wzrost i wysokie ryzyko przerzutów.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033350"/>
                  </a:ext>
                </a:extLst>
              </a:tr>
              <a:tr h="1225550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odnosi się do zakresu rozprzestrzenienia nowotworu i ma dwie możliwe wartości: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Regional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rak rozprzestrzenił się na pobliskie struktury, ale nie ma przerzutów odległych i wskazuje na możliwość leczenia miejscowego (np. operacja, radioterapia)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Distant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– rak dał przerzuty odległe, np. do płuc, kości, wątroby lub mózgu, co oznacza bardziej zaawansowane stadium choroby </a:t>
                      </a:r>
                      <a:r>
                        <a:rPr lang="pl-PL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iwymaga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podejścia systemowego (chemioterapia, terapie celowane).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053033"/>
                  </a:ext>
                </a:extLst>
              </a:tr>
              <a:tr h="516544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Tumor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numeryczna, określa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rozmiar guza , odnosi się do wielkości pierwotnego nowotworu</a:t>
                      </a:r>
                      <a:endParaRPr lang="pl-PL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0681926"/>
                  </a:ext>
                </a:extLst>
              </a:tr>
              <a:tr h="1080654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Estrogen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odnosi się do obecności receptorów hormonalnych na komórkach raka piersi. Określają, czy nowotwór rośnie pod wpływem hormonu estrogenu.</a:t>
                      </a:r>
                    </a:p>
                    <a:p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ER-</a:t>
                      </a:r>
                      <a:r>
                        <a:rPr lang="pl-PL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(pozytywny)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komórki nowotworowe mają receptory estrogenowe i rosną pod wpływem estrogenu. Takie nowotwory reagują na terapię hormonalną</a:t>
                      </a:r>
                    </a:p>
                    <a:p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ER-</a:t>
                      </a:r>
                      <a:r>
                        <a:rPr lang="pl-PL" sz="12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r>
                        <a:rPr lang="pl-PL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(negatywny)</a:t>
                      </a:r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brak receptorów estrogenowych, nowotwór nie reaguje na terapię hormonalną.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793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47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5F3693-064D-E363-82A6-BC660B492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E788517E-3B19-59E1-8729-88C4E84DFB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434014"/>
              </p:ext>
            </p:extLst>
          </p:nvPr>
        </p:nvGraphicFramePr>
        <p:xfrm>
          <a:off x="838201" y="1273628"/>
          <a:ext cx="10515599" cy="4073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7535">
                  <a:extLst>
                    <a:ext uri="{9D8B030D-6E8A-4147-A177-3AD203B41FA5}">
                      <a16:colId xmlns:a16="http://schemas.microsoft.com/office/drawing/2014/main" val="3690565959"/>
                    </a:ext>
                  </a:extLst>
                </a:gridCol>
                <a:gridCol w="7328064">
                  <a:extLst>
                    <a:ext uri="{9D8B030D-6E8A-4147-A177-3AD203B41FA5}">
                      <a16:colId xmlns:a16="http://schemas.microsoft.com/office/drawing/2014/main" val="746965345"/>
                    </a:ext>
                  </a:extLst>
                </a:gridCol>
              </a:tblGrid>
              <a:tr h="1120437">
                <a:tc>
                  <a:txBody>
                    <a:bodyPr/>
                    <a:lstStyle/>
                    <a:p>
                      <a:r>
                        <a:rPr lang="pl-PL" sz="16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Progresterone</a:t>
                      </a:r>
                      <a:r>
                        <a:rPr lang="pl-PL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odnosi się do obecności receptorów hormonalnych na komórkach raka piersi. Określają, czy nowotwór rośnie pod wpływem hormonu </a:t>
                      </a:r>
                      <a:r>
                        <a:rPr lang="pl-PL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progresteronu</a:t>
                      </a:r>
                      <a:r>
                        <a:rPr lang="pl-PL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PR-</a:t>
                      </a:r>
                      <a:r>
                        <a:rPr lang="pl-PL" sz="12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(pozytywny)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komórki nowotworowe mają receptory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progesteronowe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co często oznacza lepszą odpowiedź na terapię hormonalną.</a:t>
                      </a:r>
                    </a:p>
                    <a:p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PR-</a:t>
                      </a:r>
                      <a:r>
                        <a:rPr lang="pl-PL" sz="12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  <a:r>
                        <a:rPr lang="pl-PL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(negatywny)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– brak receptorów </a:t>
                      </a:r>
                      <a:r>
                        <a:rPr lang="pl-PL" sz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progesteronowych</a:t>
                      </a:r>
                      <a:r>
                        <a:rPr lang="pl-PL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potencjalnie bardziej agresywny przebieg choroby.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233747"/>
                  </a:ext>
                </a:extLst>
              </a:tr>
              <a:tr h="651402">
                <a:tc>
                  <a:txBody>
                    <a:bodyPr/>
                    <a:lstStyle/>
                    <a:p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Regional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Examined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numeryczna, określa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liczbę węzłów chłonnych, które zostały zbadane przez lekarzy w trakcie diagnostyki lub leczenia. </a:t>
                      </a:r>
                      <a:r>
                        <a:rPr lang="pl-PL" sz="12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ęzły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chłonne są ważnym wskaźnikiem, ponieważ ich stan (czy są zajęte przez komórki nowotworowe) pomaga określić stopień rozprzestrzenienia raka.</a:t>
                      </a:r>
                      <a:endParaRPr lang="pl-PL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245285"/>
                  </a:ext>
                </a:extLst>
              </a:tr>
              <a:tr h="603312">
                <a:tc>
                  <a:txBody>
                    <a:bodyPr/>
                    <a:lstStyle/>
                    <a:p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Regional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numeryczna, mówi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 liczba węzłów chłonnych, w których wykryto obecność komórek nowotworowych. To ważny wskaźnik, ponieważ im więcej pozytywnych węzłów chłonnych, tym bardziej zaawansowane stadium choroby</a:t>
                      </a:r>
                      <a:endParaRPr lang="pl-PL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528962"/>
                  </a:ext>
                </a:extLst>
              </a:tr>
              <a:tr h="397015">
                <a:tc>
                  <a:txBody>
                    <a:bodyPr/>
                    <a:lstStyle/>
                    <a:p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Survival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l-PL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Months</a:t>
                      </a:r>
                      <a:endParaRPr lang="pl-PL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numeryczna, o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dnosi się do liczby miesięcy, które pacjentka przeżyła po diagnozie raka piersi.</a:t>
                      </a:r>
                      <a:endParaRPr lang="pl-PL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155961"/>
                  </a:ext>
                </a:extLst>
              </a:tr>
              <a:tr h="1196020">
                <a:tc>
                  <a:txBody>
                    <a:bodyPr/>
                    <a:lstStyle/>
                    <a:p>
                      <a:r>
                        <a:rPr lang="pl-PL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Cecha kategorialna, 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oznacza aktualny stan pacjentki:</a:t>
                      </a:r>
                    </a:p>
                    <a:p>
                      <a:r>
                        <a:rPr lang="pl-PL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Live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(żyjąca) – pacjentka nadal żyje po leczeniu lub w danym momencie badania.</a:t>
                      </a:r>
                    </a:p>
                    <a:p>
                      <a:r>
                        <a:rPr lang="pl-PL" sz="12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Dead</a:t>
                      </a:r>
                      <a:r>
                        <a:rPr lang="pl-PL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(zmarła) – pacjentka zmarła w wyniku choroby lub innych przyczyn.</a:t>
                      </a:r>
                    </a:p>
                    <a:p>
                      <a:endParaRPr lang="pl-P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2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BF2483-1D68-C36A-4740-F1286A75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647"/>
            <a:ext cx="10515600" cy="843396"/>
          </a:xfrm>
        </p:spPr>
        <p:txBody>
          <a:bodyPr>
            <a:normAutofit/>
          </a:bodyPr>
          <a:lstStyle/>
          <a:p>
            <a:r>
              <a:rPr lang="pl-P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wyników: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151B0EE-6B7A-7BF1-EB71-80E76FDEC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1538"/>
            <a:ext cx="10515600" cy="53054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Histogramy użyte do analizy liczby pacjentek w T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oraz N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D51F3051-FB9E-6F41-F5B1-A0B945E2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484"/>
            <a:ext cx="4339442" cy="4357047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D816FE2-E723-619A-A94D-731A77CC9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3483"/>
            <a:ext cx="4162425" cy="426520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169F6F2-ED82-96A1-8E1E-1B31879BBFBB}"/>
              </a:ext>
            </a:extLst>
          </p:cNvPr>
          <p:cNvSpPr txBox="1"/>
          <p:nvPr/>
        </p:nvSpPr>
        <p:spPr>
          <a:xfrm>
            <a:off x="1152159" y="5826644"/>
            <a:ext cx="39340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Zdecydowana większość pacjentek w kategorii T1 oraz T2 co odpowiada mniejszemu rozmiarowi guza od 0 do 5mm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CBC4A497-1EE7-29C4-10F5-E47BFFE4E6BA}"/>
              </a:ext>
            </a:extLst>
          </p:cNvPr>
          <p:cNvSpPr txBox="1"/>
          <p:nvPr/>
        </p:nvSpPr>
        <p:spPr>
          <a:xfrm>
            <a:off x="6386513" y="5826644"/>
            <a:ext cx="3871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Zdecydowana większość pacjentek w kategorii N1 co odpowiada przerzutom komórek nowotworowych do 1-3 węzłów chłonnych.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90450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42E1A2-D06E-281D-68C0-E325DE23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199" y="-900113"/>
            <a:ext cx="10620375" cy="642937"/>
          </a:xfrm>
        </p:spPr>
        <p:txBody>
          <a:bodyPr>
            <a:normAutofit fontScale="90000"/>
          </a:bodyPr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7ACBAF-8112-389F-1098-1E6F8046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888"/>
            <a:ext cx="10515600" cy="5690075"/>
          </a:xfrm>
        </p:spPr>
        <p:txBody>
          <a:bodyPr/>
          <a:lstStyle/>
          <a:p>
            <a:pPr marL="0" indent="0" algn="ctr">
              <a:buNone/>
            </a:pP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Histogramy użyte do analizy liczby pacjentek w 6th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oraz A </a:t>
            </a:r>
            <a:r>
              <a:rPr lang="pl-PL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5D35C73-2022-EDD6-619D-7AFBEC5F7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259444"/>
            <a:ext cx="4519613" cy="460365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CC614E22-1C80-BC50-18CF-E20023800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63" y="1259444"/>
            <a:ext cx="4519613" cy="457564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3C0CB2A-BFB3-F6B6-BD87-BE25B021BECF}"/>
              </a:ext>
            </a:extLst>
          </p:cNvPr>
          <p:cNvSpPr txBox="1"/>
          <p:nvPr/>
        </p:nvSpPr>
        <p:spPr>
          <a:xfrm>
            <a:off x="7243763" y="5835085"/>
            <a:ext cx="3557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Zdecydowana część pacjentek w kategorii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znacza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brak odległych przerzutów i możliwość leczenie miejscowego.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C4D2938-7F15-B8AB-3DC1-56DEBC8787FB}"/>
              </a:ext>
            </a:extLst>
          </p:cNvPr>
          <p:cNvSpPr txBox="1"/>
          <p:nvPr/>
        </p:nvSpPr>
        <p:spPr>
          <a:xfrm>
            <a:off x="1019968" y="5835085"/>
            <a:ext cx="4137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Podobna ilość pacjentek w kategoriach IIA,IIB oraz IIIA, natomiast najmniejsza ilość pacjentek w </a:t>
            </a:r>
            <a:r>
              <a:rPr lang="pl-PL" sz="1400" dirty="0" err="1"/>
              <a:t>Stage</a:t>
            </a:r>
            <a:r>
              <a:rPr lang="pl-PL" sz="1400" dirty="0"/>
              <a:t> IIIB oraz IIIC, kolejno najbardziej złośliwego i drugiego najbardziej złośliwego stopnia raka </a:t>
            </a:r>
          </a:p>
        </p:txBody>
      </p:sp>
    </p:spTree>
    <p:extLst>
      <p:ext uri="{BB962C8B-B14F-4D97-AF65-F5344CB8AC3E}">
        <p14:creationId xmlns:p14="http://schemas.microsoft.com/office/powerpoint/2010/main" val="88005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B47D00-CB01-A342-22DA-D25088A6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92"/>
            <a:ext cx="10515600" cy="1106488"/>
          </a:xfrm>
        </p:spPr>
        <p:txBody>
          <a:bodyPr>
            <a:normAutofit/>
          </a:bodyPr>
          <a:lstStyle/>
          <a:p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 czasu życia (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pl-PL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dla pacjentek w różnych stopniach zaawansowania raka na podstawie wykresów typu Box plot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9164C77-CD2D-C1AA-5C17-31C28A7AD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246" y="1036804"/>
            <a:ext cx="4834122" cy="2719194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1056080-01DB-AFB0-B681-F70E48E24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23" y="992327"/>
            <a:ext cx="5018931" cy="276367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E4CD385B-A1A7-CDD7-F697-D0CC791A626A}"/>
              </a:ext>
            </a:extLst>
          </p:cNvPr>
          <p:cNvSpPr txBox="1"/>
          <p:nvPr/>
        </p:nvSpPr>
        <p:spPr>
          <a:xfrm>
            <a:off x="658246" y="3800475"/>
            <a:ext cx="50267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wykresu można zauważyć, że im wyższy stopień T (wielkość guza) oraz im wyższy stopień N (</a:t>
            </a:r>
            <a:r>
              <a:rPr lang="pl-PL" sz="1400" b="0" i="0" u="none" strike="noStrike" kern="1200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zajęcie regionalnych węzłów chłonnych przez komórki nowotworowe 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tym czas życia (w miesiącach) na wykresie przesuwa się w dół, co oznacza, że wraz z progresją do wyższej N oraz T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przewidywany czas życia jest krótszy.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8C441AB-9EDE-C7D6-2B20-2A834D40F87D}"/>
              </a:ext>
            </a:extLst>
          </p:cNvPr>
          <p:cNvSpPr txBox="1"/>
          <p:nvPr/>
        </p:nvSpPr>
        <p:spPr>
          <a:xfrm>
            <a:off x="658246" y="5115013"/>
            <a:ext cx="4900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Wykres pokazuje, że zakres przeżytych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miesiąców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dla pacjentek w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Distant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(pojawienie się przerzutów odległych raka) jest znacznie szerszy oraz także obejmuje niższe wartości niż  wykres dla pacjentek w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Regional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(jedynie przeżuty bliskie).</a:t>
            </a:r>
          </a:p>
        </p:txBody>
      </p:sp>
      <p:pic>
        <p:nvPicPr>
          <p:cNvPr id="10" name="Symbol zastępczy zawartości 4">
            <a:extLst>
              <a:ext uri="{FF2B5EF4-FFF2-40B4-BE49-F238E27FC236}">
                <a16:creationId xmlns:a16="http://schemas.microsoft.com/office/drawing/2014/main" id="{E17B18B1-87FD-9C51-6E3B-0CFC81027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23" y="3803634"/>
            <a:ext cx="4912458" cy="2763671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9206B0D8-896B-FADD-690F-566BB72D3B20}"/>
              </a:ext>
            </a:extLst>
          </p:cNvPr>
          <p:cNvSpPr txBox="1"/>
          <p:nvPr/>
        </p:nvSpPr>
        <p:spPr>
          <a:xfrm>
            <a:off x="658246" y="6044594"/>
            <a:ext cx="49006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wykresów możemy </a:t>
            </a:r>
            <a:r>
              <a:rPr lang="pl-P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wynioskować</a:t>
            </a:r>
            <a:r>
              <a:rPr lang="pl-P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iż im bardziej zaawansowany stopień nowotworu tym przewidywany czas życia pacjentki jest krótszy.</a:t>
            </a:r>
          </a:p>
        </p:txBody>
      </p:sp>
    </p:spTree>
    <p:extLst>
      <p:ext uri="{BB962C8B-B14F-4D97-AF65-F5344CB8AC3E}">
        <p14:creationId xmlns:p14="http://schemas.microsoft.com/office/powerpoint/2010/main" val="310469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227AB9-25F1-2C7E-FF12-3A111F04F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30" y="646000"/>
            <a:ext cx="4082765" cy="161620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l-P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Rozszerzona analiza czasu życia (</a:t>
            </a:r>
            <a:r>
              <a:rPr lang="pl-P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pl-P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pl-P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dla pacjentek w różnych stopniach zaawansowania raka na podstawie wykresów typu </a:t>
            </a:r>
            <a:r>
              <a:rPr lang="pl-PL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Violin</a:t>
            </a:r>
            <a:r>
              <a:rPr lang="pl-PL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plot z uwzględnieniem cechy </a:t>
            </a:r>
            <a:r>
              <a:rPr lang="pl-PL" sz="2200" b="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Progresterone</a:t>
            </a:r>
            <a:r>
              <a:rPr lang="pl-PL" sz="2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br>
              <a:rPr lang="pl-PL" sz="15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l-PL" sz="1500" dirty="0"/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FBD49C5D-E2C6-220E-AB04-196667E48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762" y="2504901"/>
            <a:ext cx="3900099" cy="3447832"/>
          </a:xfrm>
        </p:spPr>
        <p:txBody>
          <a:bodyPr anchor="t">
            <a:normAutofit fontScale="92500" lnSpcReduction="10000"/>
          </a:bodyPr>
          <a:lstStyle/>
          <a:p>
            <a:pPr marL="0" indent="0" algn="just">
              <a:buNone/>
            </a:pP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Wykresy typu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Violin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plot dla parametrów A, T</a:t>
            </a:r>
            <a:r>
              <a:rPr lang="pl-PL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oraz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szczegółowo obrazują rozkład wartości 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pl-P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Months</a:t>
            </a:r>
            <a:r>
              <a:rPr lang="pl-P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(miesięcy przeżycia) dla każdego kolejnego stopnia raka. Dodatkowo, na wykresie widać, jak cecha 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Progesterone</a:t>
            </a:r>
            <a:r>
              <a:rPr lang="pl-PL" sz="14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Status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odnosząca się do obecności receptorów hormonalnych na komórkach raka piersi, wpływa na długość życia pacjentek. Cecha ta określa, czy nowotwór rośnie pod wpływem hormonu progesteronu.</a:t>
            </a:r>
          </a:p>
          <a:p>
            <a:pPr marL="0" indent="0" algn="just">
              <a:buNone/>
            </a:pP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Status 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(brak receptorów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progesteronowych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który wiąże się z bardziej agresywnym przebiegiem choroby, wpływa na skrócenie czasu przeżycia, co widać na wykresie. Pomarańczowe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violin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ploty, reprezentujące status 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są znacznie szersze na dolnych końcach, co wskazuje na krótszy czas przeżycia. Z kolei niebieskie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violin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ploty, oznaczające status </a:t>
            </a:r>
            <a:r>
              <a:rPr lang="pl-PL" sz="14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są węższe na dolnych końcach</a:t>
            </a:r>
            <a:r>
              <a:rPr lang="pl-PL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oraz są krótsze niż pomarańczowe 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 sugeruje dłuższy czas przeżycia pacjentek z obecnością receptorów </a:t>
            </a:r>
            <a:r>
              <a:rPr lang="pl-PL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progesteronowych</a:t>
            </a:r>
            <a:r>
              <a:rPr lang="pl-PL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3B82BAB-2CE6-6769-81FD-A76FEAA7C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0" y="556288"/>
            <a:ext cx="3795044" cy="294115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2D5B1419-A9E0-F4AD-4128-FC8BD88B4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714" y="556288"/>
            <a:ext cx="3900099" cy="3003077"/>
          </a:xfrm>
          <a:prstGeom prst="rect">
            <a:avLst/>
          </a:prstGeom>
        </p:spPr>
      </p:pic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ADE52D9E-9168-D7F5-20E4-E7A139D6B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19" y="3684682"/>
            <a:ext cx="3837800" cy="3003077"/>
          </a:xfrm>
          <a:prstGeom prst="rect">
            <a:avLst/>
          </a:prstGeom>
        </p:spPr>
      </p:pic>
      <p:grpSp>
        <p:nvGrpSpPr>
          <p:cNvPr id="22" name="Group 16">
            <a:extLst>
              <a:ext uri="{FF2B5EF4-FFF2-40B4-BE49-F238E27FC236}">
                <a16:creationId xmlns:a16="http://schemas.microsoft.com/office/drawing/2014/main" id="{32CC9F2B-E219-AF55-BBE8-372B5AC60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56E449-1EFC-16B5-CB11-7E6A8BBBC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1E734DB8-CD27-D04F-74D4-3AC47BA0B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062466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2074</Words>
  <Application>Microsoft Macintosh PowerPoint</Application>
  <PresentationFormat>Panoramiczny</PresentationFormat>
  <Paragraphs>118</Paragraphs>
  <Slides>16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2" baseType="lpstr">
      <vt:lpstr>-webkit-standard</vt:lpstr>
      <vt:lpstr>Aptos</vt:lpstr>
      <vt:lpstr>Aptos Display</vt:lpstr>
      <vt:lpstr>Arial</vt:lpstr>
      <vt:lpstr>Times New Roman</vt:lpstr>
      <vt:lpstr>Motyw pakietu Office</vt:lpstr>
      <vt:lpstr>Analiza danych pacjentek z rakiem piersi   </vt:lpstr>
      <vt:lpstr>Informacje wstępne</vt:lpstr>
      <vt:lpstr>Znaczenie poszczególnych cech zbioru danych:</vt:lpstr>
      <vt:lpstr>Prezentacja programu PowerPoint</vt:lpstr>
      <vt:lpstr>Prezentacja programu PowerPoint</vt:lpstr>
      <vt:lpstr>Analiza wyników:</vt:lpstr>
      <vt:lpstr>Prezentacja programu PowerPoint</vt:lpstr>
      <vt:lpstr>Analiza czasu życia (Survival Months) dla pacjentek w różnych stopniach zaawansowania raka na podstawie wykresów typu Box plot</vt:lpstr>
      <vt:lpstr>Rozszerzona analiza czasu życia (Survival Months) dla pacjentek w różnych stopniach zaawansowania raka na podstawie wykresów typu Violin plot z uwzględnieniem cechy Progresterone Status </vt:lpstr>
      <vt:lpstr>Coś więcej o Progresterone Status na podstawie histogramu warunkowego </vt:lpstr>
      <vt:lpstr>Wpływ cechy Regional Node Positive na diagnozę oraz klasyfikacje pacjentek do odpowiedniej N Stage na podstawie analizy wykresu typu Boxplot</vt:lpstr>
      <vt:lpstr>Wpływ receptorów estrogenowych oraz progresteronowych na wielkość raka oraz liczbę węzłów chłonnych z wykrytymi komórkami nowotworowymi na podstawie analizy heatmap.</vt:lpstr>
      <vt:lpstr>Analiza wpływu wieku oraz rasy pacjentek na wielkość nowotworu na podstawie heatmapy</vt:lpstr>
      <vt:lpstr>Analiza czynników wpływających na czas życia pacjentek z rakiem piersi na podstawie wykresów regresji liniowej</vt:lpstr>
      <vt:lpstr>Wizualizacja danych przy pomocy redukcji wymiarowości t-SNE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Róża Mazurek (280508)</dc:creator>
  <cp:lastModifiedBy>Róża Mazurek (280508)</cp:lastModifiedBy>
  <cp:revision>2</cp:revision>
  <dcterms:created xsi:type="dcterms:W3CDTF">2025-04-01T06:46:17Z</dcterms:created>
  <dcterms:modified xsi:type="dcterms:W3CDTF">2025-04-03T09:15:51Z</dcterms:modified>
</cp:coreProperties>
</file>